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8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2683" autoAdjust="0"/>
  </p:normalViewPr>
  <p:slideViewPr>
    <p:cSldViewPr snapToGrid="0">
      <p:cViewPr varScale="1">
        <p:scale>
          <a:sx n="112" d="100"/>
          <a:sy n="112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C26B0-ADAD-416F-9EFC-2CF5E404EE10}" type="datetimeFigureOut">
              <a:rPr lang="en-CA" smtClean="0"/>
              <a:t>2022-10-19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EA804-6888-45E6-921F-44EA924EC7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048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Disclaimer:</a:t>
            </a:r>
          </a:p>
          <a:p>
            <a:r>
              <a:rPr lang="en-CA" dirty="0"/>
              <a:t>I’ve used these tools</a:t>
            </a:r>
          </a:p>
          <a:p>
            <a:r>
              <a:rPr lang="en-CA" dirty="0"/>
              <a:t>I’ve worked as a web developer</a:t>
            </a:r>
          </a:p>
          <a:p>
            <a:r>
              <a:rPr lang="en-CA" dirty="0"/>
              <a:t>I have a few tips</a:t>
            </a:r>
          </a:p>
          <a:p>
            <a:r>
              <a:rPr lang="en-CA" dirty="0"/>
              <a:t>I’m no expert!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EA804-6888-45E6-921F-44EA924EC71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8170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EA804-6888-45E6-921F-44EA924EC71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060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4A236-2098-48CF-8629-A7B4C4CA0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C7B8C1-C857-4BE3-95C8-A3A7DB394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E8993-9E36-4AAD-8079-6980799CA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6D05-ADE9-42ED-AEE7-4CAEEB82BB55}" type="datetime1">
              <a:rPr lang="en-CA" smtClean="0"/>
              <a:t>2022-10-19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FE2F6-1FD4-446F-8A9B-944FCE1DD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5AB60-4690-493E-A399-00CDC4F3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CEE5-E14C-4D66-885E-0E2CF1D0E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761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1FFA-1DA6-45E8-8CDE-3EFE9FC91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9ECAA5-9532-4631-9B75-38BA2B607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C6A76-BCF8-4B9B-99E1-397D95D2F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DBDF-16C7-42D3-8DA4-6EF8BB561F81}" type="datetime1">
              <a:rPr lang="en-CA" smtClean="0"/>
              <a:t>2022-10-19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F72BF-9BFE-4D30-8C83-998412DA8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39761-BDA2-491F-B347-850BCFE8B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CEE5-E14C-4D66-885E-0E2CF1D0E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015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69744-718B-488E-9297-33C334893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680ABB-FD56-47ED-9D46-CFD9E2463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94555-DB3D-4CC2-A426-ACCBA4071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6269-7D2A-4DD0-99CB-16197B3356D1}" type="datetime1">
              <a:rPr lang="en-CA" smtClean="0"/>
              <a:t>2022-10-19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97D86-45A3-4099-8255-DD08D9D3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5EAA6-8BE0-4480-9778-9CBFD265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CEE5-E14C-4D66-885E-0E2CF1D0E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284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21B23-AB43-41FB-AFBC-7D11C09B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B8EA5-0126-48BC-AB1B-74B968B84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92C01-6114-4190-A6A5-2D044B8C4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6FC0-FE94-4673-9C0E-439A88A64463}" type="datetime1">
              <a:rPr lang="en-CA" smtClean="0"/>
              <a:t>2022-10-19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15F85-7A96-4B26-B305-F1B97DD24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D5F93-B74A-4D87-A9FF-330EE4C6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CEE5-E14C-4D66-885E-0E2CF1D0E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795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46CBE-4DBA-46D0-BC5B-D7662021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CCB1E-2746-4528-B246-D7ED36021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121C4-1DB6-4479-A033-6E7F243C5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1E1E-C4DB-405C-BE88-7B7024E3D90F}" type="datetime1">
              <a:rPr lang="en-CA" smtClean="0"/>
              <a:t>2022-10-19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C7BE4-99C4-4F94-A35F-8EA095A79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F8FAF-2E88-4285-ABF7-A0CE22BCB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CEE5-E14C-4D66-885E-0E2CF1D0E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565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1652C-531D-48D7-B9EE-950C718F2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2DDA7-C40E-43E9-A217-C79231054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12C44-879C-4C29-9F0E-52A15FCEE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47E80-641B-4B4A-89AA-43CC3AF65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8D3E-F218-4C99-A7E6-05D02B861273}" type="datetime1">
              <a:rPr lang="en-CA" smtClean="0"/>
              <a:t>2022-10-19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DB5F5-BAEF-4EED-95BC-E9D17627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C77D7-F483-4A13-BA4A-87AE9F0C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CEE5-E14C-4D66-885E-0E2CF1D0E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7480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83EA7-413C-412D-B36D-5B9034C1C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3FDD5-59EB-4C93-93FD-896BDA40F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F265D-9AE5-4F12-9B49-976AE9BFE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0B50E-6E21-4FA0-8EB7-EEF5045C8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4B44FA-F685-4859-B9AE-4FF6F50FD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3F73CD-1185-4280-A3CB-86560F505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CC37-67CA-471F-B605-BAA2FCED019D}" type="datetime1">
              <a:rPr lang="en-CA" smtClean="0"/>
              <a:t>2022-10-19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46262D-6F34-47AE-9156-59E1DA697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33601B-4A76-4A34-9B06-C3315AAB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CEE5-E14C-4D66-885E-0E2CF1D0E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472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39B6A-0EC3-4818-84A6-263E1CFA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A18A8D-657A-4A34-AEF5-C1F95A7E6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D636-E3E0-4B01-BB5F-35E0BD636DB5}" type="datetime1">
              <a:rPr lang="en-CA" smtClean="0"/>
              <a:t>2022-10-19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51441-DA5D-475B-9B00-82296DFE6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0B5DD3-9FF4-44F2-84F2-19E2F1F3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CEE5-E14C-4D66-885E-0E2CF1D0E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558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9049D2-DD92-4E0C-B138-2ACC56577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B06F-6239-4028-B4C5-79DABFEB5F89}" type="datetime1">
              <a:rPr lang="en-CA" smtClean="0"/>
              <a:t>2022-10-19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5DA89C-70A7-427F-B4B8-F4CD4D25D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B9579-5CBB-4581-AB7F-B5FDB4FD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CEE5-E14C-4D66-885E-0E2CF1D0E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445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BE2DA-CB7E-4C09-9957-8ABCD19AB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1BE7D-125A-4E2D-9703-3921E191C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FB3FA-BF1F-4877-9D6D-681EF79CA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14132-423C-4305-8E37-17CBFE671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980A-520F-472B-B42B-DF73C8EA13A4}" type="datetime1">
              <a:rPr lang="en-CA" smtClean="0"/>
              <a:t>2022-10-19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7C3F2-C1CE-438C-AE00-975A1687D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BACF6-BBC7-44EA-8D77-57652D29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CEE5-E14C-4D66-885E-0E2CF1D0E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544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B56A1-C49B-436C-A730-AF9128C44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2EA503-407F-49AD-95CC-7FBB4BAB2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6AD5A-B59F-4A2E-AFC6-D6B5B65EF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5D521-538B-4714-B8DF-7534C9D05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B18D-8D88-49FA-A2EE-736C85F16370}" type="datetime1">
              <a:rPr lang="en-CA" smtClean="0"/>
              <a:t>2022-10-19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E8EB8-237D-444F-8BB6-5C06A0B51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C6D7A-B1D1-4A12-A9A9-E9A922E2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CEE5-E14C-4D66-885E-0E2CF1D0E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576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8A39D0-FB5E-4D4B-B835-8F1A6B452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6BB9E-1944-4D35-8CF8-1C96A2020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920B5-AD62-47A1-BAFC-982DD6147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8FB74-4622-4C5C-8553-E1E1F30EABC8}" type="datetime1">
              <a:rPr lang="en-CA" smtClean="0"/>
              <a:t>2022-10-19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954A5-C85B-43CE-B879-202AA64CB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02DB6-C11A-4E14-950F-DC5488840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2CEE5-E14C-4D66-885E-0E2CF1D0E9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615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S014829632030429X?via%3Dihub" TargetMode="External"/><Relationship Id="rId2" Type="http://schemas.openxmlformats.org/officeDocument/2006/relationships/hyperlink" Target="https://www.msi.org/working-papers/fields-of-gold-web-scraping-for-consumer-research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ucator.facebookblueprint.com/student/path/205562-execute-an-ad-campaign" TargetMode="External"/><Relationship Id="rId4" Type="http://schemas.openxmlformats.org/officeDocument/2006/relationships/hyperlink" Target="https://doi.org/10.1002/jcpy.1169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elp.com/dataset" TargetMode="External"/><Relationship Id="rId3" Type="http://schemas.openxmlformats.org/officeDocument/2006/relationships/hyperlink" Target="https://webrobots.io/kickstarter-datasets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kag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search.donorschoose.org" TargetMode="External"/><Relationship Id="rId5" Type="http://schemas.openxmlformats.org/officeDocument/2006/relationships/hyperlink" Target="https://www.imdb.com/interfaces/" TargetMode="External"/><Relationship Id="rId4" Type="http://schemas.openxmlformats.org/officeDocument/2006/relationships/hyperlink" Target="https://cseweb.ucsd.edu/~jmcauley/datasets.html" TargetMode="Externa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kivaws.org/graphq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upwork.com/" TargetMode="External"/><Relationship Id="rId4" Type="http://schemas.openxmlformats.org/officeDocument/2006/relationships/hyperlink" Target="https://www.fiverr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7756D-E048-4AD4-AE80-2E1C0EC28D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Scraping and </a:t>
            </a:r>
            <a:br>
              <a:rPr lang="en-US" dirty="0"/>
            </a:br>
            <a:r>
              <a:rPr lang="en-US" dirty="0"/>
              <a:t>Facebook AB Testing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EBCCFE-BD3B-4516-B77A-E3B67AEB4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David J. Hardisty</a:t>
            </a:r>
          </a:p>
          <a:p>
            <a:r>
              <a:rPr lang="en-CA" dirty="0"/>
              <a:t>UBC Sauder School of Business</a:t>
            </a:r>
          </a:p>
          <a:p>
            <a:r>
              <a:rPr lang="en-CA" dirty="0"/>
              <a:t>SCP Doctoral Consortium 2021</a:t>
            </a:r>
          </a:p>
          <a:p>
            <a:r>
              <a:rPr lang="en-CA" dirty="0"/>
              <a:t>March 4,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92CAD-9ADB-4FF2-AF5D-749AB53A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CEE5-E14C-4D66-885E-0E2CF1D0E907}" type="slidenum">
              <a:rPr lang="en-CA" smtClean="0"/>
              <a:t>1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50D01B-5BDA-4E71-BAE4-D16ED37EA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617" y="0"/>
            <a:ext cx="3160668" cy="17559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EF9482-C84B-40C4-9E2E-B6101FD49F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15" y="353847"/>
            <a:ext cx="1402080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67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DA36F-EED2-4C99-9DA1-0CC2EC5D5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Facebook AB Testing: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92FA0-4E71-4572-BD57-86EFE85D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CEE5-E14C-4D66-885E-0E2CF1D0E907}" type="slidenum">
              <a:rPr lang="en-CA" smtClean="0"/>
              <a:t>10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6A54BC-1FD1-474F-98D8-6CB0B4D56564}"/>
              </a:ext>
            </a:extLst>
          </p:cNvPr>
          <p:cNvSpPr txBox="1"/>
          <p:nvPr/>
        </p:nvSpPr>
        <p:spPr>
          <a:xfrm>
            <a:off x="213256" y="1600200"/>
            <a:ext cx="6797144" cy="424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667" dirty="0">
                <a:latin typeface="Whitney Book" pitchFamily="2" charset="0"/>
              </a:rPr>
              <a:t>Objective : comparing labels that vary in the extent to which they directly point to the aesthetic flaw (“ugly”, “with personality”, “imperfect”, control).</a:t>
            </a:r>
          </a:p>
          <a:p>
            <a:pPr marL="342891" indent="-34289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667" dirty="0" err="1">
                <a:latin typeface="Whitney Book" pitchFamily="2" charset="0"/>
              </a:rPr>
              <a:t>Study</a:t>
            </a:r>
            <a:r>
              <a:rPr lang="fr-FR" sz="2667" dirty="0">
                <a:latin typeface="Whitney Book" pitchFamily="2" charset="0"/>
              </a:rPr>
              <a:t> 6a: </a:t>
            </a:r>
            <a:r>
              <a:rPr lang="fr-FR" sz="2667" dirty="0" err="1">
                <a:latin typeface="Whitney Book" pitchFamily="2" charset="0"/>
              </a:rPr>
              <a:t>Hypothetical</a:t>
            </a:r>
            <a:r>
              <a:rPr lang="fr-FR" sz="2667" dirty="0">
                <a:latin typeface="Whitney Book" pitchFamily="2" charset="0"/>
              </a:rPr>
              <a:t> </a:t>
            </a:r>
            <a:r>
              <a:rPr lang="fr-FR" sz="2667" dirty="0" err="1">
                <a:latin typeface="Whitney Book" pitchFamily="2" charset="0"/>
              </a:rPr>
              <a:t>purchase</a:t>
            </a:r>
            <a:r>
              <a:rPr lang="fr-FR" sz="2667" dirty="0">
                <a:latin typeface="Whitney Book" pitchFamily="2" charset="0"/>
              </a:rPr>
              <a:t> of </a:t>
            </a:r>
            <a:r>
              <a:rPr lang="fr-FR" sz="2667" dirty="0" err="1">
                <a:latin typeface="Whitney Book" pitchFamily="2" charset="0"/>
              </a:rPr>
              <a:t>unattractive</a:t>
            </a:r>
            <a:r>
              <a:rPr lang="fr-FR" sz="2667" dirty="0">
                <a:latin typeface="Whitney Book" pitchFamily="2" charset="0"/>
              </a:rPr>
              <a:t> </a:t>
            </a:r>
            <a:r>
              <a:rPr lang="fr-FR" sz="2667" dirty="0" err="1">
                <a:latin typeface="Whitney Book" pitchFamily="2" charset="0"/>
              </a:rPr>
              <a:t>produce</a:t>
            </a:r>
            <a:r>
              <a:rPr lang="fr-FR" sz="2667" dirty="0">
                <a:latin typeface="Whitney Book" pitchFamily="2" charset="0"/>
              </a:rPr>
              <a:t> </a:t>
            </a:r>
          </a:p>
          <a:p>
            <a:pPr marL="342891" indent="-34289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667" dirty="0" err="1">
                <a:latin typeface="Whitney Book" pitchFamily="2" charset="0"/>
              </a:rPr>
              <a:t>Study</a:t>
            </a:r>
            <a:r>
              <a:rPr lang="fr-FR" sz="2667" dirty="0">
                <a:latin typeface="Whitney Book" pitchFamily="2" charset="0"/>
              </a:rPr>
              <a:t> 6b: </a:t>
            </a:r>
            <a:r>
              <a:rPr lang="fr-FR" sz="2667" dirty="0" err="1">
                <a:latin typeface="Whitney Book" pitchFamily="2" charset="0"/>
              </a:rPr>
              <a:t>Actual</a:t>
            </a:r>
            <a:r>
              <a:rPr lang="fr-FR" sz="2667" dirty="0">
                <a:latin typeface="Whitney Book" pitchFamily="2" charset="0"/>
              </a:rPr>
              <a:t> clicks on Facebook </a:t>
            </a:r>
            <a:r>
              <a:rPr lang="fr-FR" sz="2667" dirty="0" err="1">
                <a:latin typeface="Whitney Book" pitchFamily="2" charset="0"/>
              </a:rPr>
              <a:t>ads</a:t>
            </a:r>
            <a:endParaRPr lang="en-CA" sz="2667" dirty="0">
              <a:latin typeface="Whitney Book" pitchFamily="2" charset="0"/>
            </a:endParaRP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667" dirty="0">
                <a:latin typeface="Whitney Book" pitchFamily="2" charset="0"/>
              </a:rPr>
              <a:t>Pre-registered prediction: “Ugly” Labeling is most effective.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D46690-822B-49A1-B663-786D0F2235D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149" y="0"/>
            <a:ext cx="2077652" cy="324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CAD6D9-E99F-4166-80E6-7042E6BC65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477" y="3520021"/>
            <a:ext cx="2212243" cy="3337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786554-39E0-4326-8292-362B2914F3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1" y="1974763"/>
            <a:ext cx="2349500" cy="35289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A85767-404F-4FFA-9791-B15067E6CE92}"/>
              </a:ext>
            </a:extLst>
          </p:cNvPr>
          <p:cNvSpPr txBox="1"/>
          <p:nvPr/>
        </p:nvSpPr>
        <p:spPr>
          <a:xfrm>
            <a:off x="335280" y="6069883"/>
            <a:ext cx="8936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</a:rPr>
              <a:t>Mookerjee, S., </a:t>
            </a:r>
            <a:r>
              <a:rPr lang="en-US" sz="1800" dirty="0" err="1">
                <a:effectLst/>
                <a:latin typeface="Times New Roman" panose="02020603050405020304" pitchFamily="18" charset="0"/>
              </a:rPr>
              <a:t>Cornil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, Y., &amp; </a:t>
            </a:r>
            <a:r>
              <a:rPr lang="en-US" sz="1800" dirty="0" err="1">
                <a:effectLst/>
                <a:latin typeface="Times New Roman" panose="02020603050405020304" pitchFamily="18" charset="0"/>
              </a:rPr>
              <a:t>Hoegg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, J. (2021). From Waste to Taste: How “Ugly” Labels Can Increase Purchase of Unattractive Produce. </a:t>
            </a:r>
            <a:r>
              <a:rPr lang="en-US" sz="1800" i="1" dirty="0">
                <a:effectLst/>
                <a:latin typeface="Times New Roman" panose="02020603050405020304" pitchFamily="18" charset="0"/>
              </a:rPr>
              <a:t>Journal of Marketing, Forthcoming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6262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0A37F-3095-4450-83C6-74F21820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34" y="0"/>
            <a:ext cx="10515600" cy="1325563"/>
          </a:xfrm>
        </p:spPr>
        <p:txBody>
          <a:bodyPr/>
          <a:lstStyle/>
          <a:p>
            <a:r>
              <a:rPr lang="en-CA" dirty="0"/>
              <a:t>Facebook AB Testing: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EB50-CE52-4C0D-AFBF-A98DA9AD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CEE5-E14C-4D66-885E-0E2CF1D0E907}" type="slidenum">
              <a:rPr lang="en-CA" smtClean="0"/>
              <a:t>11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C0D2AA-0C41-4D2B-841C-ACEDCFF512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04" b="21482"/>
          <a:stretch/>
        </p:blipFill>
        <p:spPr>
          <a:xfrm>
            <a:off x="1320801" y="1886199"/>
            <a:ext cx="9005303" cy="4211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805952-3F46-44D0-9040-F11CB3AD7D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02" b="89287"/>
          <a:stretch/>
        </p:blipFill>
        <p:spPr>
          <a:xfrm>
            <a:off x="2789765" y="1171701"/>
            <a:ext cx="6921499" cy="734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8EC3B7-54F3-4190-9E03-2B2C36E93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889"/>
          <a:stretch/>
        </p:blipFill>
        <p:spPr>
          <a:xfrm>
            <a:off x="1884891" y="6064552"/>
            <a:ext cx="7448549" cy="7060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4413B7-FB9A-4BB4-8DBD-04DEEA83D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801" y="0"/>
            <a:ext cx="1886199" cy="18861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C188F1-3145-47DD-B935-0B00F809130A}"/>
              </a:ext>
            </a:extLst>
          </p:cNvPr>
          <p:cNvSpPr txBox="1"/>
          <p:nvPr/>
        </p:nvSpPr>
        <p:spPr>
          <a:xfrm>
            <a:off x="10423322" y="1906433"/>
            <a:ext cx="1536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Sid Mookerjee</a:t>
            </a:r>
          </a:p>
          <a:p>
            <a:r>
              <a:rPr lang="en-CA" dirty="0"/>
              <a:t>PhD Superstar</a:t>
            </a:r>
          </a:p>
        </p:txBody>
      </p:sp>
    </p:spTree>
    <p:extLst>
      <p:ext uri="{BB962C8B-B14F-4D97-AF65-F5344CB8AC3E}">
        <p14:creationId xmlns:p14="http://schemas.microsoft.com/office/powerpoint/2010/main" val="2519152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3771E-C935-429B-AE33-B212F96B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Facebook AB Testing: How 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30C0A-153A-4BAB-A8A8-56CA182E7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CEE5-E14C-4D66-885E-0E2CF1D0E907}" type="slidenum">
              <a:rPr lang="en-CA" smtClean="0"/>
              <a:t>12</a:t>
            </a:fld>
            <a:endParaRPr lang="en-CA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869AAE-1095-4EAC-A811-6D6495709E3F}"/>
              </a:ext>
            </a:extLst>
          </p:cNvPr>
          <p:cNvSpPr>
            <a:spLocks noGrp="1"/>
          </p:cNvSpPr>
          <p:nvPr/>
        </p:nvSpPr>
        <p:spPr>
          <a:xfrm>
            <a:off x="611028" y="1690688"/>
            <a:ext cx="10969943" cy="5030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Facebook ad manager is usable with no coding skills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Split test on creative</a:t>
            </a:r>
          </a:p>
          <a:p>
            <a:r>
              <a:rPr lang="en-US" dirty="0">
                <a:solidFill>
                  <a:srgbClr val="000000"/>
                </a:solidFill>
              </a:rPr>
              <a:t>Be sure ads have the same “ad score”</a:t>
            </a:r>
          </a:p>
          <a:p>
            <a:r>
              <a:rPr lang="en-US" dirty="0">
                <a:solidFill>
                  <a:srgbClr val="000000"/>
                </a:solidFill>
              </a:rPr>
              <a:t>Target clicks</a:t>
            </a:r>
          </a:p>
          <a:p>
            <a:r>
              <a:rPr lang="en-US" dirty="0">
                <a:solidFill>
                  <a:srgbClr val="000000"/>
                </a:solidFill>
              </a:rPr>
              <a:t>Run on all platforms</a:t>
            </a:r>
          </a:p>
          <a:p>
            <a:r>
              <a:rPr lang="en-US" dirty="0">
                <a:solidFill>
                  <a:srgbClr val="000000"/>
                </a:solidFill>
              </a:rPr>
              <a:t>Deduce your datafile from the FB summary data</a:t>
            </a:r>
          </a:p>
          <a:p>
            <a:r>
              <a:rPr lang="en-US" dirty="0">
                <a:solidFill>
                  <a:srgbClr val="000000"/>
                </a:solidFill>
              </a:rPr>
              <a:t>Analyze with logistic regression or Poisson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74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3771E-C935-429B-AE33-B212F96B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Facebook AB Testing: Tips &amp; problems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30C0A-153A-4BAB-A8A8-56CA182E7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CEE5-E14C-4D66-885E-0E2CF1D0E907}" type="slidenum">
              <a:rPr lang="en-CA" smtClean="0"/>
              <a:t>13</a:t>
            </a:fld>
            <a:endParaRPr lang="en-CA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869AAE-1095-4EAC-A811-6D6495709E3F}"/>
              </a:ext>
            </a:extLst>
          </p:cNvPr>
          <p:cNvSpPr>
            <a:spLocks noGrp="1"/>
          </p:cNvSpPr>
          <p:nvPr/>
        </p:nvSpPr>
        <p:spPr>
          <a:xfrm>
            <a:off x="611028" y="1690688"/>
            <a:ext cx="10969943" cy="5030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Limits on ad design -&gt; do an early test of one condition</a:t>
            </a:r>
          </a:p>
          <a:p>
            <a:r>
              <a:rPr lang="en-US" dirty="0">
                <a:solidFill>
                  <a:srgbClr val="000000"/>
                </a:solidFill>
              </a:rPr>
              <a:t>Constantly changing “black box”</a:t>
            </a:r>
          </a:p>
          <a:p>
            <a:r>
              <a:rPr lang="en-US" dirty="0">
                <a:solidFill>
                  <a:srgbClr val="000000"/>
                </a:solidFill>
              </a:rPr>
              <a:t>Optimization is a serious threat to internal validity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You are not testing A vs B, you are testing </a:t>
            </a:r>
            <a:r>
              <a:rPr lang="en-US" dirty="0" err="1">
                <a:solidFill>
                  <a:srgbClr val="000000"/>
                </a:solidFill>
              </a:rPr>
              <a:t>A+optimization</a:t>
            </a:r>
            <a:r>
              <a:rPr lang="en-US" dirty="0">
                <a:solidFill>
                  <a:srgbClr val="000000"/>
                </a:solidFill>
              </a:rPr>
              <a:t> vs </a:t>
            </a:r>
            <a:r>
              <a:rPr lang="en-US" dirty="0" err="1">
                <a:solidFill>
                  <a:srgbClr val="000000"/>
                </a:solidFill>
              </a:rPr>
              <a:t>B+optimization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Users can “like”, share, and comment on ads (depending on settings)</a:t>
            </a:r>
          </a:p>
          <a:p>
            <a:r>
              <a:rPr lang="en-US" dirty="0">
                <a:solidFill>
                  <a:srgbClr val="000000"/>
                </a:solidFill>
              </a:rPr>
              <a:t>Not as cheap as </a:t>
            </a:r>
            <a:r>
              <a:rPr lang="en-US" dirty="0" err="1">
                <a:solidFill>
                  <a:srgbClr val="000000"/>
                </a:solidFill>
              </a:rPr>
              <a:t>MTurk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75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5820A-BFA6-46F9-93E4-80C5345D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4475"/>
            <a:ext cx="10515600" cy="1325563"/>
          </a:xfrm>
        </p:spPr>
        <p:txBody>
          <a:bodyPr/>
          <a:lstStyle/>
          <a:p>
            <a:r>
              <a:rPr lang="en-CA" dirty="0"/>
              <a:t>Resources </a:t>
            </a:r>
            <a:r>
              <a:rPr lang="en-CA" sz="2800" dirty="0"/>
              <a:t>(**=highly recommended)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EFECB-A7B3-4D48-A090-3C86858BC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8634"/>
            <a:ext cx="10515600" cy="58069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100" b="1" dirty="0"/>
              <a:t>**Web scraping for marketing research: </a:t>
            </a:r>
            <a:br>
              <a:rPr lang="en-US" sz="2100" dirty="0"/>
            </a:br>
            <a:r>
              <a:rPr lang="en-US" sz="2100" dirty="0">
                <a:hlinkClick r:id="rId2"/>
              </a:rPr>
              <a:t>https://www.msi.org/working-papers/fields-of-gold-web-scraping-for-consumer-research/</a:t>
            </a:r>
            <a:r>
              <a:rPr lang="en-US" sz="2100" dirty="0"/>
              <a:t> </a:t>
            </a:r>
          </a:p>
          <a:p>
            <a:pPr marL="0" indent="0">
              <a:buNone/>
            </a:pPr>
            <a:r>
              <a:rPr lang="en-US" sz="2100" dirty="0" err="1"/>
              <a:t>Boegershausen</a:t>
            </a:r>
            <a:r>
              <a:rPr lang="en-US" sz="2100" dirty="0"/>
              <a:t>, Johannes; Borah, Abhishek; Datta, Hannes; Stephen, Andrew T. (2021), “Fields of Gold: Web Scraping for Marketing Research”.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b="1" dirty="0"/>
              <a:t>**Field experiments on Facebook: </a:t>
            </a:r>
            <a:br>
              <a:rPr lang="en-US" sz="2100" b="1" dirty="0"/>
            </a:br>
            <a:r>
              <a:rPr lang="en-US" sz="2100" dirty="0">
                <a:hlinkClick r:id="rId3"/>
              </a:rPr>
              <a:t>https://www.sciencedirect.com/science/article/abs/pii/S014829632030429X?via%3Dihub</a:t>
            </a:r>
            <a:r>
              <a:rPr lang="en-US" sz="2100" dirty="0"/>
              <a:t> </a:t>
            </a:r>
          </a:p>
          <a:p>
            <a:pPr marL="0" indent="0">
              <a:buNone/>
            </a:pPr>
            <a:r>
              <a:rPr lang="en-US" sz="2100" dirty="0" err="1"/>
              <a:t>Orazi</a:t>
            </a:r>
            <a:r>
              <a:rPr lang="en-US" sz="2100" dirty="0"/>
              <a:t>, D. C., &amp; Johnston, A. C. (2020). Running field experiments using Facebook split test. </a:t>
            </a:r>
            <a:r>
              <a:rPr lang="en-US" sz="2100" i="1" dirty="0"/>
              <a:t>Journal of Business Research</a:t>
            </a:r>
            <a:r>
              <a:rPr lang="en-US" sz="2100" dirty="0"/>
              <a:t>, </a:t>
            </a:r>
            <a:r>
              <a:rPr lang="en-US" sz="2100" i="1" dirty="0"/>
              <a:t>118</a:t>
            </a:r>
            <a:r>
              <a:rPr lang="en-US" sz="2100" dirty="0"/>
              <a:t>, 189-198.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JCP paper using Facebook field experiments, with some methodological notes: </a:t>
            </a:r>
          </a:p>
          <a:p>
            <a:pPr marL="0" indent="0">
              <a:buNone/>
            </a:pPr>
            <a:r>
              <a:rPr lang="en-US" sz="2100" dirty="0"/>
              <a:t>Hardisty, D. J., &amp; Weber, E. U. (2020). Impatience and Savoring vs. Dread: Asymmetries in Anticipation Explain Consumer Time Preferences for Positive vs. Negative Events. </a:t>
            </a:r>
            <a:r>
              <a:rPr lang="en-US" sz="2100" i="1" dirty="0"/>
              <a:t>Journal of Consumer Psychology</a:t>
            </a:r>
            <a:r>
              <a:rPr lang="en-US" sz="2100" dirty="0"/>
              <a:t>, </a:t>
            </a:r>
            <a:r>
              <a:rPr lang="en-US" sz="2100" i="1" dirty="0"/>
              <a:t>30</a:t>
            </a:r>
            <a:r>
              <a:rPr lang="en-US" sz="2100" dirty="0"/>
              <a:t>(4), 598-613.</a:t>
            </a:r>
          </a:p>
          <a:p>
            <a:pPr marL="0" indent="0">
              <a:buNone/>
            </a:pPr>
            <a:r>
              <a:rPr lang="en-US" sz="2100" dirty="0">
                <a:hlinkClick r:id="rId4"/>
              </a:rPr>
              <a:t>https://doi.org/10.1002/jcpy.1169</a:t>
            </a: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JM paper using Facebook field experiments: </a:t>
            </a:r>
          </a:p>
          <a:p>
            <a:pPr marL="0" indent="0">
              <a:buNone/>
            </a:pPr>
            <a:r>
              <a:rPr lang="en-US" sz="2100" dirty="0"/>
              <a:t>Mookerjee, S., </a:t>
            </a:r>
            <a:r>
              <a:rPr lang="en-US" sz="2100" dirty="0" err="1"/>
              <a:t>Cornil</a:t>
            </a:r>
            <a:r>
              <a:rPr lang="en-US" sz="2100" dirty="0"/>
              <a:t>, Y., &amp; </a:t>
            </a:r>
            <a:r>
              <a:rPr lang="en-US" sz="2100" dirty="0" err="1"/>
              <a:t>Hoegg</a:t>
            </a:r>
            <a:r>
              <a:rPr lang="en-US" sz="2100" dirty="0"/>
              <a:t>, J. (2021). From Waste to Taste: How “Ugly” Labels Can Increase Purchase of Unattractive Produce. Journal of Marketing, Forthcoming.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Facebook resources for executing an ad campaign: </a:t>
            </a:r>
            <a:r>
              <a:rPr lang="en-US" sz="2100" dirty="0">
                <a:hlinkClick r:id="rId5"/>
              </a:rPr>
              <a:t>https://educator.facebookblueprint.com/student/path/205562-execute-an-ad-campaign</a:t>
            </a:r>
            <a:r>
              <a:rPr lang="en-US" sz="2100" dirty="0"/>
              <a:t> 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DF252-6E7F-429C-84A1-856D5D359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CEE5-E14C-4D66-885E-0E2CF1D0E90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13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A55C-0AF0-49D1-8C50-E34A04FDDB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217A0B-DF6C-421F-A84B-3A7CF894E4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F7C30-26C0-443B-9120-86755D763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CEE5-E14C-4D66-885E-0E2CF1D0E907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914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2BA34-A5A1-49FC-9DF2-BFD90FDD7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CA60B-350F-4EC9-8DDB-426BD6A0E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Why?</a:t>
            </a:r>
          </a:p>
          <a:p>
            <a:r>
              <a:rPr lang="en-CA" dirty="0"/>
              <a:t>Intro to web scraping</a:t>
            </a:r>
          </a:p>
          <a:p>
            <a:pPr lvl="1"/>
            <a:r>
              <a:rPr lang="en-CA" dirty="0"/>
              <a:t>Example</a:t>
            </a:r>
          </a:p>
          <a:p>
            <a:pPr lvl="1"/>
            <a:r>
              <a:rPr lang="en-CA" dirty="0"/>
              <a:t>How-to</a:t>
            </a:r>
          </a:p>
          <a:p>
            <a:pPr lvl="1"/>
            <a:r>
              <a:rPr lang="en-CA" dirty="0"/>
              <a:t>Tips &amp; problems</a:t>
            </a:r>
          </a:p>
          <a:p>
            <a:r>
              <a:rPr lang="en-CA" dirty="0"/>
              <a:t>Intro to Facebook AB Testing</a:t>
            </a:r>
          </a:p>
          <a:p>
            <a:pPr lvl="1"/>
            <a:r>
              <a:rPr lang="en-CA" dirty="0"/>
              <a:t>Example</a:t>
            </a:r>
          </a:p>
          <a:p>
            <a:pPr lvl="1"/>
            <a:r>
              <a:rPr lang="en-CA" dirty="0"/>
              <a:t>How-to</a:t>
            </a:r>
          </a:p>
          <a:p>
            <a:pPr lvl="1"/>
            <a:r>
              <a:rPr lang="en-CA" dirty="0"/>
              <a:t>Tips &amp; problems</a:t>
            </a:r>
          </a:p>
          <a:p>
            <a:r>
              <a:rPr lang="en-CA" dirty="0"/>
              <a:t>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4F563-A547-49D5-B714-9F9952A16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CEE5-E14C-4D66-885E-0E2CF1D0E90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045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BB85-451B-46A5-ABA4-E631D84B3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Scraping &amp; Facebook AB Testing?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3C400-64C7-4B49-AB78-5303A9D16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Most consumer behaviour is online</a:t>
            </a:r>
          </a:p>
          <a:p>
            <a:r>
              <a:rPr lang="en-CA" dirty="0"/>
              <a:t>Supreme external validity</a:t>
            </a:r>
          </a:p>
          <a:p>
            <a:r>
              <a:rPr lang="en-CA" dirty="0"/>
              <a:t>“Relevance test” of your theory</a:t>
            </a:r>
          </a:p>
          <a:p>
            <a:r>
              <a:rPr lang="en-CA" dirty="0"/>
              <a:t>You often need field studies to publish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722F2-DA5A-461B-A6D0-4D5EC411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CEE5-E14C-4D66-885E-0E2CF1D0E90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815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40AEA-8566-4217-9093-1329DFABA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6329"/>
            <a:ext cx="10515600" cy="1325563"/>
          </a:xfrm>
        </p:spPr>
        <p:txBody>
          <a:bodyPr/>
          <a:lstStyle/>
          <a:p>
            <a:r>
              <a:rPr lang="en-CA" dirty="0"/>
              <a:t>Web scraping: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2DEB3-4B5A-4F25-B277-66CE8BEF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CEE5-E14C-4D66-885E-0E2CF1D0E907}" type="slidenum">
              <a:rPr lang="en-CA" smtClean="0"/>
              <a:t>4</a:t>
            </a:fld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CFB8B0-A938-4FAC-A77F-AB1F46832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2" y="1000288"/>
            <a:ext cx="5153633" cy="55266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033AC4-47D6-4C31-A5A7-35D23794D6F2}"/>
              </a:ext>
            </a:extLst>
          </p:cNvPr>
          <p:cNvSpPr txBox="1"/>
          <p:nvPr/>
        </p:nvSpPr>
        <p:spPr>
          <a:xfrm>
            <a:off x="5905838" y="1712684"/>
            <a:ext cx="40763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FA03C"/>
                </a:solidFill>
              </a:rPr>
              <a:t>Kiva.org </a:t>
            </a:r>
          </a:p>
          <a:p>
            <a:endParaRPr lang="en-US" b="1" dirty="0">
              <a:solidFill>
                <a:srgbClr val="5FA03C"/>
              </a:solidFill>
            </a:endParaRPr>
          </a:p>
          <a:p>
            <a:r>
              <a:rPr lang="en-US" b="1" dirty="0">
                <a:solidFill>
                  <a:srgbClr val="5FA03C"/>
                </a:solidFill>
              </a:rPr>
              <a:t>*Preliminary* finding: </a:t>
            </a:r>
            <a:br>
              <a:rPr lang="en-US" b="1" dirty="0">
                <a:solidFill>
                  <a:srgbClr val="5FA03C"/>
                </a:solidFill>
              </a:rPr>
            </a:br>
            <a:r>
              <a:rPr lang="en-US" dirty="0">
                <a:solidFill>
                  <a:srgbClr val="5FA03C"/>
                </a:solidFill>
              </a:rPr>
              <a:t>Including both current funding and order, there is a </a:t>
            </a:r>
            <a:r>
              <a:rPr lang="en-US" i="1" dirty="0">
                <a:solidFill>
                  <a:srgbClr val="5FA03C"/>
                </a:solidFill>
              </a:rPr>
              <a:t>negative</a:t>
            </a:r>
            <a:r>
              <a:rPr lang="en-US" dirty="0">
                <a:solidFill>
                  <a:srgbClr val="5FA03C"/>
                </a:solidFill>
              </a:rPr>
              <a:t> relationship between current funding and donations</a:t>
            </a:r>
            <a:endParaRPr lang="en-CA" dirty="0">
              <a:solidFill>
                <a:srgbClr val="5FA03C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02AF6E-0EF4-4F5A-8AD6-CA29B4F8B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731" y="295555"/>
            <a:ext cx="1513812" cy="1513812"/>
          </a:xfrm>
          <a:prstGeom prst="rect">
            <a:avLst/>
          </a:prstGeom>
        </p:spPr>
      </p:pic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05493DCE-979A-4EEE-948C-ADDAC693E7EF}"/>
              </a:ext>
            </a:extLst>
          </p:cNvPr>
          <p:cNvSpPr txBox="1">
            <a:spLocks/>
          </p:cNvSpPr>
          <p:nvPr/>
        </p:nvSpPr>
        <p:spPr>
          <a:xfrm>
            <a:off x="5607595" y="2868310"/>
            <a:ext cx="6789055" cy="3151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(&gt;|t|) 	Estimate 	 t-test			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Funding	 -0.0046052 	 0.0004150  -11.10   &lt;2e-16 ***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Order    	-0.0050541  	0.0002671  -18.92   &lt;2e-16 ***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---</a:t>
            </a: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Signif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codes:  ‘***’ = 0.001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B4197D-53ED-45F0-ADE5-D391572C32C8}"/>
              </a:ext>
            </a:extLst>
          </p:cNvPr>
          <p:cNvSpPr txBox="1"/>
          <p:nvPr/>
        </p:nvSpPr>
        <p:spPr>
          <a:xfrm>
            <a:off x="10381170" y="1778529"/>
            <a:ext cx="151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Rishad</a:t>
            </a:r>
            <a:r>
              <a:rPr lang="en-CA" dirty="0"/>
              <a:t> Habib</a:t>
            </a:r>
          </a:p>
          <a:p>
            <a:r>
              <a:rPr lang="en-CA" dirty="0"/>
              <a:t>PhD Superstar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5037DE-DAEF-4D93-A7FA-D7B67B816EA0}"/>
              </a:ext>
            </a:extLst>
          </p:cNvPr>
          <p:cNvSpPr/>
          <p:nvPr/>
        </p:nvSpPr>
        <p:spPr>
          <a:xfrm>
            <a:off x="5607595" y="4260299"/>
            <a:ext cx="6130443" cy="3675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145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3771E-C935-429B-AE33-B212F96B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Web Scraping: How To (3 tips)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30C0A-153A-4BAB-A8A8-56CA182E7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CEE5-E14C-4D66-885E-0E2CF1D0E907}" type="slidenum">
              <a:rPr lang="en-CA" smtClean="0"/>
              <a:t>5</a:t>
            </a:fld>
            <a:endParaRPr lang="en-C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869AAE-1095-4EAC-A811-6D6495709E3F}"/>
              </a:ext>
            </a:extLst>
          </p:cNvPr>
          <p:cNvSpPr>
            <a:spLocks noGrp="1"/>
          </p:cNvSpPr>
          <p:nvPr/>
        </p:nvSpPr>
        <p:spPr>
          <a:xfrm>
            <a:off x="611028" y="1690688"/>
            <a:ext cx="10969943" cy="5030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1) Don’t!</a:t>
            </a:r>
          </a:p>
          <a:p>
            <a:pPr marL="0" indent="0">
              <a:buNone/>
            </a:pPr>
            <a:r>
              <a:rPr lang="en-US" dirty="0"/>
              <a:t>There are many readily downloadable datasets that can be </a:t>
            </a:r>
            <a:br>
              <a:rPr lang="en-US" dirty="0"/>
            </a:br>
            <a:r>
              <a:rPr lang="en-US" dirty="0"/>
              <a:t>used in lieu of scraping your own novel dataset.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 sources: </a:t>
            </a:r>
            <a:br>
              <a:rPr lang="en-US" dirty="0"/>
            </a:br>
            <a:r>
              <a:rPr lang="en-US" dirty="0">
                <a:hlinkClick r:id="rId2"/>
              </a:rPr>
              <a:t>Kaggle</a:t>
            </a:r>
            <a:r>
              <a:rPr lang="en-US" dirty="0"/>
              <a:t>; </a:t>
            </a:r>
            <a:r>
              <a:rPr lang="en-US" dirty="0">
                <a:hlinkClick r:id="rId3"/>
              </a:rPr>
              <a:t>Webrobots.io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Recommender Systems Database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IMDb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1" name="Picture 10">
            <a:hlinkClick r:id="rId6"/>
            <a:extLst>
              <a:ext uri="{FF2B5EF4-FFF2-40B4-BE49-F238E27FC236}">
                <a16:creationId xmlns:a16="http://schemas.microsoft.com/office/drawing/2014/main" id="{8897CCCC-84C0-4F8F-8703-AB8C59123E6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6136" y="3898977"/>
            <a:ext cx="3797300" cy="889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D2F2E64-A0B0-4DD5-AAB2-5885F791C2CB}"/>
              </a:ext>
            </a:extLst>
          </p:cNvPr>
          <p:cNvSpPr/>
          <p:nvPr/>
        </p:nvSpPr>
        <p:spPr>
          <a:xfrm>
            <a:off x="5260975" y="3989534"/>
            <a:ext cx="6092825" cy="707886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901,965 projects, 402,900 teachers, </a:t>
            </a:r>
            <a:br>
              <a:rPr lang="en-US" sz="2000" dirty="0"/>
            </a:br>
            <a:r>
              <a:rPr lang="en-US" sz="2000" dirty="0"/>
              <a:t>4,687,844 donations, 2,024,554 donors</a:t>
            </a:r>
            <a:endParaRPr lang="en-CA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729159-A1CD-4943-8D4F-D478EEAD66CE}"/>
              </a:ext>
            </a:extLst>
          </p:cNvPr>
          <p:cNvSpPr/>
          <p:nvPr/>
        </p:nvSpPr>
        <p:spPr>
          <a:xfrm>
            <a:off x="5260975" y="2976794"/>
            <a:ext cx="6092825" cy="707886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20000"/>
              </a:spcBef>
            </a:pPr>
            <a:r>
              <a:rPr lang="en-US" sz="2000" dirty="0">
                <a:solidFill>
                  <a:srgbClr val="000000"/>
                </a:solidFill>
              </a:rPr>
              <a:t>6,685,900 reviews, 192,609 businesses, 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200,000 pictures, 10 metropolitan areas</a:t>
            </a:r>
          </a:p>
        </p:txBody>
      </p:sp>
      <p:pic>
        <p:nvPicPr>
          <p:cNvPr id="14" name="Picture 13">
            <a:hlinkClick r:id="rId8"/>
            <a:extLst>
              <a:ext uri="{FF2B5EF4-FFF2-40B4-BE49-F238E27FC236}">
                <a16:creationId xmlns:a16="http://schemas.microsoft.com/office/drawing/2014/main" id="{1EDA1FDC-45F6-4390-8F4E-7E83578941A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6133"/>
          <a:stretch/>
        </p:blipFill>
        <p:spPr>
          <a:xfrm>
            <a:off x="1026136" y="2804710"/>
            <a:ext cx="1436135" cy="124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9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3771E-C935-429B-AE33-B212F96B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Web Scraping: How 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30C0A-153A-4BAB-A8A8-56CA182E7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CEE5-E14C-4D66-885E-0E2CF1D0E907}" type="slidenum">
              <a:rPr lang="en-CA" smtClean="0"/>
              <a:t>6</a:t>
            </a:fld>
            <a:endParaRPr lang="en-CA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869AAE-1095-4EAC-A811-6D6495709E3F}"/>
              </a:ext>
            </a:extLst>
          </p:cNvPr>
          <p:cNvSpPr>
            <a:spLocks noGrp="1"/>
          </p:cNvSpPr>
          <p:nvPr/>
        </p:nvSpPr>
        <p:spPr>
          <a:xfrm>
            <a:off x="611028" y="1690688"/>
            <a:ext cx="10969943" cy="5030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2) Don’t!</a:t>
            </a:r>
          </a:p>
          <a:p>
            <a:r>
              <a:rPr lang="en-US" dirty="0">
                <a:solidFill>
                  <a:srgbClr val="000000"/>
                </a:solidFill>
              </a:rPr>
              <a:t>Many websites including Twitter, Facebook, NYT, Kiva, offer APIs</a:t>
            </a:r>
          </a:p>
          <a:p>
            <a:r>
              <a:rPr lang="en-US" dirty="0">
                <a:solidFill>
                  <a:srgbClr val="000000"/>
                </a:solidFill>
              </a:rPr>
              <a:t>API gives you the data in a structured format</a:t>
            </a:r>
          </a:p>
          <a:p>
            <a:r>
              <a:rPr lang="en-US" dirty="0">
                <a:solidFill>
                  <a:srgbClr val="000000"/>
                </a:solidFill>
              </a:rPr>
              <a:t>API gives you data with consent</a:t>
            </a:r>
          </a:p>
          <a:p>
            <a:r>
              <a:rPr lang="en-US" dirty="0">
                <a:solidFill>
                  <a:srgbClr val="000000"/>
                </a:solidFill>
              </a:rPr>
              <a:t>Example: </a:t>
            </a:r>
            <a:r>
              <a:rPr lang="en-US" dirty="0">
                <a:solidFill>
                  <a:srgbClr val="000000"/>
                </a:solidFill>
                <a:hlinkClick r:id="rId3"/>
              </a:rPr>
              <a:t>https://api.kivaws.org/graphql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You’ll need to do some coding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(packages such as </a:t>
            </a:r>
            <a:r>
              <a:rPr lang="en-US" dirty="0" err="1">
                <a:solidFill>
                  <a:srgbClr val="000000"/>
                </a:solidFill>
              </a:rPr>
              <a:t>rtweet</a:t>
            </a:r>
            <a:r>
              <a:rPr lang="en-US" dirty="0">
                <a:solidFill>
                  <a:srgbClr val="000000"/>
                </a:solidFill>
              </a:rPr>
              <a:t> exist)</a:t>
            </a:r>
          </a:p>
          <a:p>
            <a:r>
              <a:rPr lang="en-US" dirty="0">
                <a:solidFill>
                  <a:srgbClr val="000000"/>
                </a:solidFill>
              </a:rPr>
              <a:t>Or hire someone!</a:t>
            </a:r>
          </a:p>
          <a:p>
            <a:pPr lvl="1"/>
            <a:r>
              <a:rPr lang="en-US" dirty="0">
                <a:hlinkClick r:id="rId4"/>
              </a:rPr>
              <a:t>https://www.fiverr.com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https://www.upwork.com/</a:t>
            </a:r>
            <a:br>
              <a:rPr lang="en-US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773DE2-578A-421A-9C56-7E195251F8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915" y="3424142"/>
            <a:ext cx="5889085" cy="348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1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3771E-C935-429B-AE33-B212F96B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Web Scraping: How 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30C0A-153A-4BAB-A8A8-56CA182E7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CEE5-E14C-4D66-885E-0E2CF1D0E907}" type="slidenum">
              <a:rPr lang="en-CA" smtClean="0"/>
              <a:t>7</a:t>
            </a:fld>
            <a:endParaRPr lang="en-CA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869AAE-1095-4EAC-A811-6D6495709E3F}"/>
              </a:ext>
            </a:extLst>
          </p:cNvPr>
          <p:cNvSpPr>
            <a:spLocks noGrp="1"/>
          </p:cNvSpPr>
          <p:nvPr/>
        </p:nvSpPr>
        <p:spPr>
          <a:xfrm>
            <a:off x="611028" y="1690688"/>
            <a:ext cx="10969943" cy="5030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3) Code it</a:t>
            </a:r>
          </a:p>
          <a:p>
            <a:r>
              <a:rPr lang="en-US" dirty="0">
                <a:solidFill>
                  <a:srgbClr val="000000"/>
                </a:solidFill>
              </a:rPr>
              <a:t>Every website is different – requires custom work</a:t>
            </a:r>
          </a:p>
          <a:p>
            <a:r>
              <a:rPr lang="en-US" dirty="0" err="1">
                <a:solidFill>
                  <a:srgbClr val="000000"/>
                </a:solidFill>
              </a:rPr>
              <a:t>rvest</a:t>
            </a:r>
            <a:r>
              <a:rPr lang="en-US" dirty="0">
                <a:solidFill>
                  <a:srgbClr val="000000"/>
                </a:solidFill>
              </a:rPr>
              <a:t> is a useful package to harvest data</a:t>
            </a:r>
          </a:p>
          <a:p>
            <a:r>
              <a:rPr lang="en-US" dirty="0">
                <a:solidFill>
                  <a:srgbClr val="000000"/>
                </a:solidFill>
              </a:rPr>
              <a:t>I used PHP &amp; MySQL</a:t>
            </a:r>
          </a:p>
          <a:p>
            <a:r>
              <a:rPr lang="en-US" dirty="0">
                <a:solidFill>
                  <a:srgbClr val="000000"/>
                </a:solidFill>
              </a:rPr>
              <a:t>Hire someone!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May be legal issues (e.g., copyright)</a:t>
            </a:r>
          </a:p>
          <a:p>
            <a:r>
              <a:rPr lang="en-US" dirty="0">
                <a:solidFill>
                  <a:srgbClr val="000000"/>
                </a:solidFill>
              </a:rPr>
              <a:t>May face anti DoS protection</a:t>
            </a:r>
            <a:br>
              <a:rPr lang="en-US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7A9E78-A460-43BF-8F33-699FBC34B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188" y="136525"/>
            <a:ext cx="4824549" cy="389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97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3771E-C935-429B-AE33-B212F96B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Web Scraping: How 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30C0A-153A-4BAB-A8A8-56CA182E7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CEE5-E14C-4D66-885E-0E2CF1D0E907}" type="slidenum">
              <a:rPr lang="en-CA" smtClean="0"/>
              <a:t>8</a:t>
            </a:fld>
            <a:endParaRPr lang="en-CA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869AAE-1095-4EAC-A811-6D6495709E3F}"/>
              </a:ext>
            </a:extLst>
          </p:cNvPr>
          <p:cNvSpPr>
            <a:spLocks noGrp="1"/>
          </p:cNvSpPr>
          <p:nvPr/>
        </p:nvSpPr>
        <p:spPr>
          <a:xfrm>
            <a:off x="611028" y="1690688"/>
            <a:ext cx="10969943" cy="5030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3) Code it</a:t>
            </a:r>
            <a:br>
              <a:rPr lang="en-US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0D517A-6AD3-4362-9340-1D4C41D64F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985"/>
          <a:stretch/>
        </p:blipFill>
        <p:spPr>
          <a:xfrm>
            <a:off x="598679" y="1533934"/>
            <a:ext cx="4826000" cy="472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D2F92B-25F0-4E5D-9B49-250E0CC5B2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19562"/>
          <a:stretch/>
        </p:blipFill>
        <p:spPr>
          <a:xfrm>
            <a:off x="5538265" y="1886631"/>
            <a:ext cx="6747566" cy="527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5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D56D9-18A2-4A35-8B10-3876D3B6C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Web scraping: tips &amp;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74682-3C71-465D-9673-ABC5D5F27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Make friends with our quant friends</a:t>
            </a:r>
          </a:p>
          <a:p>
            <a:r>
              <a:rPr lang="en-CA" dirty="0"/>
              <a:t>P-hacking is a real issue -&gt; pre-register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12FB1-6C5F-4BE5-A18C-ED8487AB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CEE5-E14C-4D66-885E-0E2CF1D0E90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0577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916</Words>
  <Application>Microsoft Macintosh PowerPoint</Application>
  <PresentationFormat>Widescreen</PresentationFormat>
  <Paragraphs>134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Whitney Book</vt:lpstr>
      <vt:lpstr>Arial</vt:lpstr>
      <vt:lpstr>Calibri</vt:lpstr>
      <vt:lpstr>Calibri Light</vt:lpstr>
      <vt:lpstr>Times New Roman</vt:lpstr>
      <vt:lpstr>Office Theme</vt:lpstr>
      <vt:lpstr>Web Scraping and  Facebook AB Testing</vt:lpstr>
      <vt:lpstr>Outline</vt:lpstr>
      <vt:lpstr>Why Scraping &amp; Facebook AB Testing?</vt:lpstr>
      <vt:lpstr>Web scraping: Example</vt:lpstr>
      <vt:lpstr>Web Scraping: How To (3 tips)</vt:lpstr>
      <vt:lpstr>Web Scraping: How To</vt:lpstr>
      <vt:lpstr>Web Scraping: How To</vt:lpstr>
      <vt:lpstr>Web Scraping: How To</vt:lpstr>
      <vt:lpstr>Web scraping: tips &amp; problems</vt:lpstr>
      <vt:lpstr>Facebook AB Testing: Examples</vt:lpstr>
      <vt:lpstr>Facebook AB Testing: Examples</vt:lpstr>
      <vt:lpstr>Facebook AB Testing: How To</vt:lpstr>
      <vt:lpstr>Facebook AB Testing: Tips &amp; problems</vt:lpstr>
      <vt:lpstr>Resources (**=highly recommended)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Scraping and  Facebook AB Testing</dc:title>
  <dc:creator>David Hardisty</dc:creator>
  <cp:lastModifiedBy>jcheng08@student.ubc.ca</cp:lastModifiedBy>
  <cp:revision>63</cp:revision>
  <dcterms:created xsi:type="dcterms:W3CDTF">2021-03-04T06:33:05Z</dcterms:created>
  <dcterms:modified xsi:type="dcterms:W3CDTF">2022-10-20T06:48:23Z</dcterms:modified>
</cp:coreProperties>
</file>